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>
        <p:scale>
          <a:sx n="66" d="100"/>
          <a:sy n="66" d="100"/>
        </p:scale>
        <p:origin x="165" y="4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0162-F202-45B7-A7F5-8087BFE43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BE99B-796D-4110-AFD6-0C1E7C2A5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E73F2-A2A2-4F7F-A9CF-B2AFAEB8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BCF25-87CF-4935-8012-EDA4D590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D37DE-8765-46C1-810B-A802BA76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02AD-7F04-4C58-8B59-2768D7F0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DDDCA-D557-4B7C-9620-8E1320AB7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C6AB9-B908-4975-A224-2C0BB562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509C9-FC58-4E4F-B586-D179C121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1C5D9-C3C6-474A-8886-87FF5AFF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56A89-354C-433B-91C3-7CB5DCF61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FFFC5-B2F7-47B3-881D-A62FC1CAB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98B89-7F2E-4F19-9F10-A1AACC13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B06BC-ADF8-48F0-B19D-B6D97B4C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3B9C1-556C-4FF7-8B1E-239D8370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F217-45BF-43FF-8DB3-FA2F18F3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A6DE8-C2B8-4465-AE5F-EE71CE88F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558DC-C12A-41D6-97E3-591D5753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E230D-51BB-48A1-B89F-E11A0763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35041-4F6A-42E2-9430-91E9CDA9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0B9BF-C815-4BDB-867E-0C45C361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2D855-7ECC-4A2D-A52B-B685CDBA2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75A4-1D91-42DB-9B52-9C8DF45C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6ECD-3FFD-4A5C-B874-9D9FE834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1B07C-65D4-4DEE-9967-9E1DD847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1C4C-C7BE-4C73-8818-85312BB0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D9F89-B850-44ED-9704-C712BE55D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2CBF-3121-40F6-993C-E268D6A5D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34A71-BE9B-4CAD-BB29-70D97D26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597E8-382C-40C4-B04C-06FBC74C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B1FC-3E7F-4C8E-852E-A7B5F1AA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3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A5E7-5C9C-4797-A3D9-58AADDC7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7DABD-4527-410D-BC20-DF59C027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D45C0-E360-46FB-88B5-2DE6D07A7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BE641-62EA-493F-87A2-13306F1C1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4608E7-63FE-4CEC-B671-AD80DD9F8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C4F421-B0EC-4A6E-8A59-EFFF2BED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453BE-6DB8-4160-A9D4-F70E4665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2BC6F-C0D5-4BF1-A818-540BFD546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6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8783-6AD1-4E45-90F3-8F35F8ED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7197E-F446-4048-A3AC-296C24F5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C6E68-AD6B-41CD-8D7C-0944679B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CE6FE-7635-4F87-BC1B-077EDA77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2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15B2D9-2E47-46B3-A982-AD8132BC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FF8C4D-E55B-443D-A532-5068881E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E8B88-C0D8-4440-8B41-3C8D72D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4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44E4-1721-48CC-9877-2984DCE8B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0429D-E308-407A-B4D7-D1D2EA593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0CC94-A4BA-4D97-8B0B-7FFC57FED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49E7A-D93B-4FDA-885E-7324DC8E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3D507-DABB-4254-BCE2-AD6E1634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EC039-F5AB-4997-AD12-49CFE005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706F-9A5C-4159-8BFB-0AB2024FB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28ADB4-71B8-4204-A14A-B77953383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6D525-2E7F-43D3-B656-D1D695458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B18AF-18E1-42B5-8BE0-F9D56214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8748F-D902-4068-BEC1-F47333B7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38C3F-6F8D-4F24-9BC4-F021FA54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5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8435C-4C96-4B06-BDD0-7CDC180D2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241B2-EAC3-4016-84AC-B5E87211D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90395-EF6A-4EAB-9258-B4D579CC4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29C7-3BE7-406B-9297-F4FAC39C640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EEEC-C744-4606-8F8F-545FE0FB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2BA31-642B-4CC2-AE59-2DE938753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3EBA-BB61-4C1B-B7A3-BD1F3A32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mplehealth.org/services/conditions/coronary-artery-disea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4ED5-F5A0-42EE-A61C-C8DDC4407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0E5B7-9C0D-49A5-A89D-755078328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7A64BF7-7F1D-4010-8D31-A7DB3ACBF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66" y="83090"/>
            <a:ext cx="9678442" cy="67749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8E5096-014F-436C-AB30-2CA2DCD85A17}"/>
              </a:ext>
            </a:extLst>
          </p:cNvPr>
          <p:cNvSpPr txBox="1"/>
          <p:nvPr/>
        </p:nvSpPr>
        <p:spPr>
          <a:xfrm>
            <a:off x="6260706" y="5906517"/>
            <a:ext cx="7678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By Jeanette Neri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9FBDB4E-BFC4-4648-AF51-C4AB6BA0E0F0}"/>
              </a:ext>
            </a:extLst>
          </p:cNvPr>
          <p:cNvSpPr/>
          <p:nvPr/>
        </p:nvSpPr>
        <p:spPr>
          <a:xfrm>
            <a:off x="1790936" y="2145794"/>
            <a:ext cx="8610127" cy="8178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18EA20-88D5-498E-BC79-C620589E3F08}"/>
              </a:ext>
            </a:extLst>
          </p:cNvPr>
          <p:cNvSpPr txBox="1"/>
          <p:nvPr/>
        </p:nvSpPr>
        <p:spPr>
          <a:xfrm>
            <a:off x="853969" y="1969768"/>
            <a:ext cx="108134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Coronary Artery Disease </a:t>
            </a:r>
          </a:p>
        </p:txBody>
      </p:sp>
    </p:spTree>
    <p:extLst>
      <p:ext uri="{BB962C8B-B14F-4D97-AF65-F5344CB8AC3E}">
        <p14:creationId xmlns:p14="http://schemas.microsoft.com/office/powerpoint/2010/main" val="205227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056D-4732-4F06-9E86-18E7D798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Coronary Artery Disease (CAD)?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5CB40D6-12CB-4E6F-9C72-15628905E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9" y="1275796"/>
            <a:ext cx="11889067" cy="528403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9A28468-6A83-4E1F-BC7D-7026BE1B98DE}"/>
              </a:ext>
            </a:extLst>
          </p:cNvPr>
          <p:cNvSpPr/>
          <p:nvPr/>
        </p:nvSpPr>
        <p:spPr>
          <a:xfrm>
            <a:off x="5250873" y="3241964"/>
            <a:ext cx="1655618" cy="1046018"/>
          </a:xfrm>
          <a:prstGeom prst="rightArrow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ABFCE6-82A0-4255-9D30-5E51D0AB3034}"/>
              </a:ext>
            </a:extLst>
          </p:cNvPr>
          <p:cNvSpPr txBox="1"/>
          <p:nvPr/>
        </p:nvSpPr>
        <p:spPr>
          <a:xfrm>
            <a:off x="7803636" y="6559826"/>
            <a:ext cx="4371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https://www.templehealth.org/services/conditions/coronary-artery-disease</a:t>
            </a:r>
            <a:endParaRPr lang="en-US" sz="1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8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2555E-99F1-4EA2-BAD0-7BC8A0CE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are the symptoms of CAD?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8D3837A-D798-421E-948F-48A9AEB51D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Symptoms in MEN</a:t>
            </a:r>
            <a:endParaRPr lang="en-US" dirty="0"/>
          </a:p>
          <a:p>
            <a:r>
              <a:rPr lang="en-US" dirty="0"/>
              <a:t>Even though </a:t>
            </a:r>
            <a:r>
              <a:rPr lang="en-US" b="1" dirty="0"/>
              <a:t>HALF</a:t>
            </a:r>
            <a:r>
              <a:rPr lang="en-US" dirty="0"/>
              <a:t> of men that die suddenly from CAD had </a:t>
            </a:r>
            <a:r>
              <a:rPr lang="en-US" b="1" dirty="0"/>
              <a:t>NO</a:t>
            </a:r>
            <a:r>
              <a:rPr lang="en-US" dirty="0"/>
              <a:t> prior symptoms, men with CAD may </a:t>
            </a:r>
            <a:r>
              <a:rPr lang="en-US" dirty="0" err="1"/>
              <a:t>experience:</a:t>
            </a:r>
            <a:r>
              <a:rPr lang="en-US" b="1" dirty="0" err="1"/>
              <a:t>Heart</a:t>
            </a:r>
            <a:r>
              <a:rPr lang="en-US" b="1" dirty="0"/>
              <a:t> Attack</a:t>
            </a:r>
            <a:r>
              <a:rPr lang="en-US" dirty="0"/>
              <a:t> </a:t>
            </a:r>
            <a:r>
              <a:rPr lang="en-US" b="1" dirty="0"/>
              <a:t>-</a:t>
            </a:r>
            <a:r>
              <a:rPr lang="en-US" dirty="0"/>
              <a:t> chest, neck or back pain, indigestion, nausea or vomiting, extreme fatigue, dizziness or shortness of breath.</a:t>
            </a:r>
          </a:p>
          <a:p>
            <a:r>
              <a:rPr lang="en-US" b="1" dirty="0"/>
              <a:t>Arrhythmia - </a:t>
            </a:r>
            <a:r>
              <a:rPr lang="en-US" dirty="0"/>
              <a:t>fluttering feeling in the chest</a:t>
            </a:r>
          </a:p>
          <a:p>
            <a:r>
              <a:rPr lang="en-US" b="1" dirty="0"/>
              <a:t>​Heart Failure - </a:t>
            </a:r>
            <a:r>
              <a:rPr lang="en-US" dirty="0"/>
              <a:t>​shortness of breath, fatigue or swelling in the feet, ankles, legs, abdomen or neck veins</a:t>
            </a:r>
          </a:p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BA118CA-9923-4F73-BE68-69C1AA5F6E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Symptoms in WOMEN</a:t>
            </a:r>
            <a:endParaRPr lang="en-US" dirty="0"/>
          </a:p>
          <a:p>
            <a:r>
              <a:rPr lang="en-US" dirty="0"/>
              <a:t>​Women can experience the same symptoms as men, but they also may </a:t>
            </a:r>
            <a:r>
              <a:rPr lang="en-US" dirty="0" err="1"/>
              <a:t>experience:</a:t>
            </a:r>
            <a:r>
              <a:rPr lang="en-US" b="1" dirty="0" err="1"/>
              <a:t>Angina</a:t>
            </a:r>
            <a:r>
              <a:rPr lang="en-US" b="1" dirty="0"/>
              <a:t> - </a:t>
            </a:r>
            <a:r>
              <a:rPr lang="en-US" dirty="0"/>
              <a:t>chest pain or discomfort </a:t>
            </a:r>
          </a:p>
          <a:p>
            <a:r>
              <a:rPr lang="en-US" b="1" dirty="0"/>
              <a:t>Pain - </a:t>
            </a:r>
            <a:r>
              <a:rPr lang="en-US" dirty="0"/>
              <a:t>in the neck, jaw, throat, upper abdomen or back </a:t>
            </a:r>
          </a:p>
          <a:p>
            <a:r>
              <a:rPr lang="en-US" b="1" dirty="0"/>
              <a:t>Nausea</a:t>
            </a:r>
            <a:endParaRPr lang="en-US" dirty="0"/>
          </a:p>
          <a:p>
            <a:r>
              <a:rPr lang="en-US" b="1" dirty="0"/>
              <a:t>Vomiting </a:t>
            </a:r>
            <a:endParaRPr lang="en-US" dirty="0"/>
          </a:p>
          <a:p>
            <a:r>
              <a:rPr lang="en-US" b="1" dirty="0"/>
              <a:t>Fatigue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584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1363-221A-49A4-AD14-09FFF6C4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Where else is this gene found?</a:t>
            </a:r>
          </a:p>
        </p:txBody>
      </p:sp>
      <p:pic>
        <p:nvPicPr>
          <p:cNvPr id="5" name="Content Placeholder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90ACF589-0E46-4A00-BDD7-9F01D9465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66" y="1252622"/>
            <a:ext cx="7275667" cy="5605378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BE4011-A794-4E95-B7BA-1F8670EEFD07}"/>
              </a:ext>
            </a:extLst>
          </p:cNvPr>
          <p:cNvSpPr/>
          <p:nvPr/>
        </p:nvSpPr>
        <p:spPr>
          <a:xfrm>
            <a:off x="7694693" y="1252622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E1D44D9-16DD-4957-B382-09D04C41AA90}"/>
              </a:ext>
            </a:extLst>
          </p:cNvPr>
          <p:cNvSpPr/>
          <p:nvPr/>
        </p:nvSpPr>
        <p:spPr>
          <a:xfrm>
            <a:off x="8982993" y="1440873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3DF4916-601B-4827-8979-B1835B17A232}"/>
              </a:ext>
            </a:extLst>
          </p:cNvPr>
          <p:cNvSpPr/>
          <p:nvPr/>
        </p:nvSpPr>
        <p:spPr>
          <a:xfrm>
            <a:off x="7767264" y="1825936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AE98D9-CA7C-4078-AAFB-12D51C089773}"/>
              </a:ext>
            </a:extLst>
          </p:cNvPr>
          <p:cNvSpPr/>
          <p:nvPr/>
        </p:nvSpPr>
        <p:spPr>
          <a:xfrm>
            <a:off x="8750548" y="1664187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CC10461-0C81-4347-ABEC-3821070B8827}"/>
              </a:ext>
            </a:extLst>
          </p:cNvPr>
          <p:cNvSpPr/>
          <p:nvPr/>
        </p:nvSpPr>
        <p:spPr>
          <a:xfrm>
            <a:off x="7990543" y="2014187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0A2D0D-E957-489A-8EE9-1C4B3D4AA281}"/>
              </a:ext>
            </a:extLst>
          </p:cNvPr>
          <p:cNvSpPr/>
          <p:nvPr/>
        </p:nvSpPr>
        <p:spPr>
          <a:xfrm>
            <a:off x="8454697" y="2169877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BFB530E-527E-4771-83C0-8C7CAB067A87}"/>
              </a:ext>
            </a:extLst>
          </p:cNvPr>
          <p:cNvSpPr/>
          <p:nvPr/>
        </p:nvSpPr>
        <p:spPr>
          <a:xfrm>
            <a:off x="8286393" y="2371654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B1FDCEB-E0E7-4F5A-A530-D6F1F199D882}"/>
              </a:ext>
            </a:extLst>
          </p:cNvPr>
          <p:cNvSpPr/>
          <p:nvPr/>
        </p:nvSpPr>
        <p:spPr>
          <a:xfrm>
            <a:off x="6666426" y="2484059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1F6C3F7-2AFD-4B7B-98ED-3954C993E334}"/>
              </a:ext>
            </a:extLst>
          </p:cNvPr>
          <p:cNvSpPr/>
          <p:nvPr/>
        </p:nvSpPr>
        <p:spPr>
          <a:xfrm>
            <a:off x="7767264" y="2729121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697F1F-1E9F-4A5B-A3F6-B1065FCBC8AD}"/>
              </a:ext>
            </a:extLst>
          </p:cNvPr>
          <p:cNvSpPr/>
          <p:nvPr/>
        </p:nvSpPr>
        <p:spPr>
          <a:xfrm>
            <a:off x="8151975" y="2898881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59EFC39-229A-4BA9-A130-6935814BB557}"/>
              </a:ext>
            </a:extLst>
          </p:cNvPr>
          <p:cNvSpPr/>
          <p:nvPr/>
        </p:nvSpPr>
        <p:spPr>
          <a:xfrm>
            <a:off x="7663769" y="3068097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76E8A0E-FE0E-4469-8577-8BC8F5248EDA}"/>
              </a:ext>
            </a:extLst>
          </p:cNvPr>
          <p:cNvSpPr/>
          <p:nvPr/>
        </p:nvSpPr>
        <p:spPr>
          <a:xfrm>
            <a:off x="7471413" y="3255804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35E974E-84AA-4C39-825B-F2EBCD0097C7}"/>
              </a:ext>
            </a:extLst>
          </p:cNvPr>
          <p:cNvSpPr/>
          <p:nvPr/>
        </p:nvSpPr>
        <p:spPr>
          <a:xfrm>
            <a:off x="7814904" y="3438783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E5077CF-095A-4DC2-85D9-7E002C263DE8}"/>
              </a:ext>
            </a:extLst>
          </p:cNvPr>
          <p:cNvSpPr/>
          <p:nvPr/>
        </p:nvSpPr>
        <p:spPr>
          <a:xfrm>
            <a:off x="8182667" y="3643746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4E436C2-8CAB-4541-9736-2BF1A39A970F}"/>
              </a:ext>
            </a:extLst>
          </p:cNvPr>
          <p:cNvSpPr/>
          <p:nvPr/>
        </p:nvSpPr>
        <p:spPr>
          <a:xfrm>
            <a:off x="7819003" y="3775266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1F8CD14-8C93-4781-A681-9E2B3F22F696}"/>
              </a:ext>
            </a:extLst>
          </p:cNvPr>
          <p:cNvSpPr/>
          <p:nvPr/>
        </p:nvSpPr>
        <p:spPr>
          <a:xfrm>
            <a:off x="8447825" y="3974629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E04A518-598B-42E1-B139-187197B69F68}"/>
              </a:ext>
            </a:extLst>
          </p:cNvPr>
          <p:cNvSpPr/>
          <p:nvPr/>
        </p:nvSpPr>
        <p:spPr>
          <a:xfrm>
            <a:off x="8254206" y="4147586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17A7E14-3C20-4F63-BFD3-A038E68A54D5}"/>
              </a:ext>
            </a:extLst>
          </p:cNvPr>
          <p:cNvSpPr/>
          <p:nvPr/>
        </p:nvSpPr>
        <p:spPr>
          <a:xfrm>
            <a:off x="7943841" y="4305512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EBC2D6F-92D7-4F2C-86CB-28D60D758B08}"/>
              </a:ext>
            </a:extLst>
          </p:cNvPr>
          <p:cNvSpPr/>
          <p:nvPr/>
        </p:nvSpPr>
        <p:spPr>
          <a:xfrm>
            <a:off x="7367918" y="4496076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D3D4339-D66E-4AAD-83D4-A313EEE48DDE}"/>
              </a:ext>
            </a:extLst>
          </p:cNvPr>
          <p:cNvSpPr/>
          <p:nvPr/>
        </p:nvSpPr>
        <p:spPr>
          <a:xfrm>
            <a:off x="8151974" y="4671072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AE319E6-F17A-4F5E-8BC7-B476038F45E7}"/>
              </a:ext>
            </a:extLst>
          </p:cNvPr>
          <p:cNvSpPr/>
          <p:nvPr/>
        </p:nvSpPr>
        <p:spPr>
          <a:xfrm>
            <a:off x="8358965" y="4880468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374FCF3-8EDD-4CC4-A980-30158EF3C87A}"/>
              </a:ext>
            </a:extLst>
          </p:cNvPr>
          <p:cNvSpPr/>
          <p:nvPr/>
        </p:nvSpPr>
        <p:spPr>
          <a:xfrm>
            <a:off x="8182666" y="5053660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8771D1D-94B1-424C-BDED-179D7895FE7C}"/>
              </a:ext>
            </a:extLst>
          </p:cNvPr>
          <p:cNvSpPr/>
          <p:nvPr/>
        </p:nvSpPr>
        <p:spPr>
          <a:xfrm>
            <a:off x="8231170" y="5244618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4F27F87-7558-4C17-B05F-3281AD2971D9}"/>
              </a:ext>
            </a:extLst>
          </p:cNvPr>
          <p:cNvSpPr/>
          <p:nvPr/>
        </p:nvSpPr>
        <p:spPr>
          <a:xfrm>
            <a:off x="8065949" y="5432869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09EDFD7-A1FA-48DD-9CFD-A06F3C716BF7}"/>
              </a:ext>
            </a:extLst>
          </p:cNvPr>
          <p:cNvSpPr/>
          <p:nvPr/>
        </p:nvSpPr>
        <p:spPr>
          <a:xfrm>
            <a:off x="8151973" y="5798429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7EE9505-AE68-4C04-A446-5DFF1E22B28F}"/>
              </a:ext>
            </a:extLst>
          </p:cNvPr>
          <p:cNvSpPr/>
          <p:nvPr/>
        </p:nvSpPr>
        <p:spPr>
          <a:xfrm>
            <a:off x="8063114" y="5974008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57951DF-B655-49E4-B099-C8C1FC2426E6}"/>
              </a:ext>
            </a:extLst>
          </p:cNvPr>
          <p:cNvSpPr/>
          <p:nvPr/>
        </p:nvSpPr>
        <p:spPr>
          <a:xfrm>
            <a:off x="7429818" y="5614660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B1E0972-92DD-4470-BAF8-2411A956FF3E}"/>
              </a:ext>
            </a:extLst>
          </p:cNvPr>
          <p:cNvSpPr/>
          <p:nvPr/>
        </p:nvSpPr>
        <p:spPr>
          <a:xfrm>
            <a:off x="7895642" y="6139154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CFF4D89-D485-49C9-AB91-BBAECC651AD3}"/>
              </a:ext>
            </a:extLst>
          </p:cNvPr>
          <p:cNvSpPr/>
          <p:nvPr/>
        </p:nvSpPr>
        <p:spPr>
          <a:xfrm>
            <a:off x="7630948" y="6313625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67FA048-CC4B-430F-880A-3BDFE0695429}"/>
              </a:ext>
            </a:extLst>
          </p:cNvPr>
          <p:cNvSpPr/>
          <p:nvPr/>
        </p:nvSpPr>
        <p:spPr>
          <a:xfrm>
            <a:off x="7813640" y="6500449"/>
            <a:ext cx="591701" cy="18825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6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DBD73-B703-4800-9587-1913574C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Homologs of ARNT: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C814-089C-4959-A6BA-F2790C3F7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12997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Homo Sapiens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Drosophila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Mus </a:t>
            </a:r>
            <a:r>
              <a:rPr lang="en-US" dirty="0" err="1"/>
              <a:t>Musculs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D763D9-7C08-4DEF-B504-322509C95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631" y="2050480"/>
            <a:ext cx="5862680" cy="6524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718EF2-CB07-4408-89F4-CBE2DD68D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631" y="3160824"/>
            <a:ext cx="5710826" cy="6524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42C1CA-4F3B-4C27-AF32-1FC5D2A85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631" y="4271168"/>
            <a:ext cx="5710826" cy="65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5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4322</TotalTime>
  <Words>172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What is Coronary Artery Disease (CAD)?</vt:lpstr>
      <vt:lpstr>What are the symptoms of CAD?</vt:lpstr>
      <vt:lpstr>Where else is this gene found?</vt:lpstr>
      <vt:lpstr>Homologs of ARNT: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JEANETTE CARMEN NERI</dc:creator>
  <cp:lastModifiedBy>JEANETTE CARMEN NERI</cp:lastModifiedBy>
  <cp:revision>9</cp:revision>
  <dcterms:created xsi:type="dcterms:W3CDTF">2020-02-27T21:41:33Z</dcterms:created>
  <dcterms:modified xsi:type="dcterms:W3CDTF">2020-03-01T21:43:50Z</dcterms:modified>
</cp:coreProperties>
</file>